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9" r:id="rId2"/>
    <p:sldId id="275" r:id="rId3"/>
    <p:sldId id="290" r:id="rId4"/>
    <p:sldId id="291" r:id="rId5"/>
    <p:sldId id="293" r:id="rId6"/>
    <p:sldId id="294" r:id="rId7"/>
    <p:sldId id="292" r:id="rId8"/>
    <p:sldId id="277" r:id="rId9"/>
    <p:sldId id="279" r:id="rId10"/>
    <p:sldId id="288" r:id="rId11"/>
    <p:sldId id="278" r:id="rId12"/>
    <p:sldId id="289" r:id="rId13"/>
    <p:sldId id="280" r:id="rId14"/>
    <p:sldId id="281" r:id="rId15"/>
    <p:sldId id="282" r:id="rId16"/>
    <p:sldId id="283" r:id="rId17"/>
    <p:sldId id="286" r:id="rId18"/>
    <p:sldId id="287" r:id="rId19"/>
    <p:sldId id="276" r:id="rId20"/>
    <p:sldId id="284" r:id="rId21"/>
    <p:sldId id="285" r:id="rId22"/>
  </p:sldIdLst>
  <p:sldSz cx="9144000" cy="6858000" type="screen4x3"/>
  <p:notesSz cx="6805613" cy="99441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33" Type="http://schemas.openxmlformats.org/officeDocument/2006/relationships/customXml" Target="../customXml/item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6D15D-8E88-4E1C-9382-A8547CD56A55}" type="datetimeFigureOut">
              <a:rPr lang="da-DK" smtClean="0"/>
              <a:pPr/>
              <a:t>19-11-2016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85766-51CA-42F6-BEE3-3216AC1DB4F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22EA3-0FC1-4CD6-8CCD-76DB1CA9EBC9}" type="datetimeFigureOut">
              <a:rPr lang="da-DK" smtClean="0"/>
              <a:pPr/>
              <a:t>19-11-2016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ECE04-B046-4245-BEAB-27EF8DB4CE5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635A-FEBE-43EA-8B68-3E1E5441987F}" type="datetimeFigureOut">
              <a:rPr lang="da-DK" smtClean="0"/>
              <a:pPr/>
              <a:t>19-11-2016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1128-DC10-49FC-B868-68E2E4915D3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635A-FEBE-43EA-8B68-3E1E5441987F}" type="datetimeFigureOut">
              <a:rPr lang="da-DK" smtClean="0"/>
              <a:pPr/>
              <a:t>19-11-2016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1128-DC10-49FC-B868-68E2E4915D3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635A-FEBE-43EA-8B68-3E1E5441987F}" type="datetimeFigureOut">
              <a:rPr lang="da-DK" smtClean="0"/>
              <a:pPr/>
              <a:t>19-11-2016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1128-DC10-49FC-B868-68E2E4915D3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8" descr="HHV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8200"/>
            <a:ext cx="9144000" cy="555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lede 11" descr="Mærke_HJV_Fælles_Positiv_medium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694363"/>
            <a:ext cx="1387475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3.hjv.dk/vagn/Maerker/TRSJ/Logo_HDKB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913438"/>
            <a:ext cx="41767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6938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635A-FEBE-43EA-8B68-3E1E5441987F}" type="datetimeFigureOut">
              <a:rPr lang="da-DK" smtClean="0"/>
              <a:pPr/>
              <a:t>19-11-2016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1128-DC10-49FC-B868-68E2E4915D3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635A-FEBE-43EA-8B68-3E1E5441987F}" type="datetimeFigureOut">
              <a:rPr lang="da-DK" smtClean="0"/>
              <a:pPr/>
              <a:t>19-11-2016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1128-DC10-49FC-B868-68E2E4915D3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635A-FEBE-43EA-8B68-3E1E5441987F}" type="datetimeFigureOut">
              <a:rPr lang="da-DK" smtClean="0"/>
              <a:pPr/>
              <a:t>19-11-2016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1128-DC10-49FC-B868-68E2E4915D3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635A-FEBE-43EA-8B68-3E1E5441987F}" type="datetimeFigureOut">
              <a:rPr lang="da-DK" smtClean="0"/>
              <a:pPr/>
              <a:t>19-11-2016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1128-DC10-49FC-B868-68E2E4915D3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635A-FEBE-43EA-8B68-3E1E5441987F}" type="datetimeFigureOut">
              <a:rPr lang="da-DK" smtClean="0"/>
              <a:pPr/>
              <a:t>19-11-2016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1128-DC10-49FC-B868-68E2E4915D3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635A-FEBE-43EA-8B68-3E1E5441987F}" type="datetimeFigureOut">
              <a:rPr lang="da-DK" smtClean="0"/>
              <a:pPr/>
              <a:t>19-11-2016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1128-DC10-49FC-B868-68E2E4915D3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635A-FEBE-43EA-8B68-3E1E5441987F}" type="datetimeFigureOut">
              <a:rPr lang="da-DK" smtClean="0"/>
              <a:pPr/>
              <a:t>19-11-2016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1128-DC10-49FC-B868-68E2E4915D3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635A-FEBE-43EA-8B68-3E1E5441987F}" type="datetimeFigureOut">
              <a:rPr lang="da-DK" smtClean="0"/>
              <a:pPr/>
              <a:t>19-11-2016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1128-DC10-49FC-B868-68E2E4915D3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A635A-FEBE-43EA-8B68-3E1E5441987F}" type="datetimeFigureOut">
              <a:rPr lang="da-DK" smtClean="0"/>
              <a:pPr/>
              <a:t>19-11-2016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D1128-DC10-49FC-B868-68E2E4915D3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file://forsvaret.fiin.dk/dfs/hdkbh/svm/q/1/ALLE/F&#230;lles/Direktiv%20samling/DIR%20for%20BEVCON.doc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fish.msp.forsvaret.fiin.dk/hjv/videnom/Styringogforvaltning/Sider/bestemmelser.asp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475656" y="5013176"/>
            <a:ext cx="6480175" cy="863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da-DK" sz="3600" dirty="0" smtClean="0"/>
              <a:t>NK/UDSTOF møde 4</a:t>
            </a:r>
            <a:br>
              <a:rPr lang="da-DK" sz="3600" dirty="0" smtClean="0"/>
            </a:br>
            <a:r>
              <a:rPr lang="da-DK" sz="2000" dirty="0" smtClean="0"/>
              <a:t>NPSEM 19 NOV 2016</a:t>
            </a:r>
            <a:endParaRPr lang="da-DK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da-DK" sz="3200" dirty="0" smtClean="0">
                <a:solidFill>
                  <a:schemeClr val="accent2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3.a. Opstillingsgrundlag og materielnormering i detaljer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a-DK" b="1" dirty="0" smtClean="0"/>
              <a:t>2. MATERIELNORMERINGSPRINCIP (1)</a:t>
            </a:r>
          </a:p>
          <a:p>
            <a:r>
              <a:rPr lang="da-DK" dirty="0" smtClean="0"/>
              <a:t>Med baggrund i FMIBST 608-1 og hjemmeværnets opstillingsgrundlag fastsætter Hjemmeværnskommandoen enhedernes materielnormering. </a:t>
            </a:r>
          </a:p>
          <a:p>
            <a:r>
              <a:rPr lang="da-DK" dirty="0" smtClean="0"/>
              <a:t>Hjemmeværnskommandoen udarbejder normeringslister og tilknytter disse til de organisatoriske objekter i DeMars, når forudsætningerne herfor er opfyldt jf. nedenstående. </a:t>
            </a:r>
          </a:p>
          <a:p>
            <a:r>
              <a:rPr lang="da-DK" dirty="0" smtClean="0"/>
              <a:t>Det er et chefansvar på alle niveauer at styre og kontrollere antallet af materielnormer i forhold til antal enheder og bemanding jf. denne bestemmelse. </a:t>
            </a:r>
          </a:p>
          <a:p>
            <a:r>
              <a:rPr lang="da-DK" dirty="0" smtClean="0"/>
              <a:t>Myndigheder kan fremsætte forslag til ændringer i normeringslister jf. HJV BEST 602-001.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da-DK" sz="3200" dirty="0" smtClean="0">
                <a:solidFill>
                  <a:schemeClr val="accent2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3.a. Opstillingsgrundlag og materielnormering i detaljer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a-DK" sz="2500" b="1" dirty="0" smtClean="0"/>
              <a:t>2. MATERIELNORMERINGSPRINCIP (2)</a:t>
            </a:r>
          </a:p>
          <a:p>
            <a:r>
              <a:rPr lang="da-DK" sz="2500" dirty="0" smtClean="0"/>
              <a:t>Udgangspunktet for materielnormeringsprincipperne er bl.a. at hjemmeværnets materielbeholdning er begrænset i antal og typer. Materiellet skal i videst muligt omfang være til rådighed for til uddannelse, øvelse og andre aktiviteter samtidig med, at der skal der kunne dannes tyngde i tid og rum i forhold til operativt behov. Materielnormeringen foretages derfor principielt på gruppeniveau, under hensyntagen til graden af bemanding og suppleret med oplægning af materielpuljer, således: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da-DK" sz="3200" dirty="0" smtClean="0">
                <a:solidFill>
                  <a:schemeClr val="accent2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3.a. Opstillingsgrundlag og materielnormering i detaljer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a-DK" sz="2000" b="1" dirty="0" smtClean="0"/>
              <a:t>2. MATERIELNORMERINGSPRINCIP  (3)</a:t>
            </a:r>
          </a:p>
          <a:p>
            <a:r>
              <a:rPr lang="da-DK" sz="2000" dirty="0" err="1" smtClean="0"/>
              <a:t>Føringsenheder/-led</a:t>
            </a:r>
            <a:r>
              <a:rPr lang="da-DK" sz="2000" dirty="0" smtClean="0"/>
              <a:t> (eksempelvis stabe, kommandodeling/-division, kommandoelementer eller deltrop), normeres ved enhedens oprettelse som forudsætning for enhedens opstilling og indsættelse. </a:t>
            </a:r>
          </a:p>
          <a:p>
            <a:r>
              <a:rPr lang="da-DK" sz="2000" dirty="0" smtClean="0"/>
              <a:t>Normering af gruppeniveauet jf. pkt. 3. Enkelte enhedstyper kan afvige herfra, f.eks. MFPDIV, der normeres på sektionsniveau. </a:t>
            </a:r>
          </a:p>
          <a:p>
            <a:r>
              <a:rPr lang="da-DK" sz="2000" dirty="0" smtClean="0"/>
              <a:t>Bemandingskravet fastsættes til 70 % for bevogtnings-, infanteri-, politi- og </a:t>
            </a:r>
            <a:r>
              <a:rPr lang="da-DK" sz="2000" dirty="0" err="1" smtClean="0"/>
              <a:t>security</a:t>
            </a:r>
            <a:r>
              <a:rPr lang="da-DK" sz="2000" dirty="0" smtClean="0"/>
              <a:t> </a:t>
            </a:r>
            <a:r>
              <a:rPr lang="da-DK" sz="2000" dirty="0" err="1" smtClean="0"/>
              <a:t>forcegrupper</a:t>
            </a:r>
            <a:r>
              <a:rPr lang="da-DK" sz="2000" dirty="0" smtClean="0"/>
              <a:t> samt maritime force sektioner. </a:t>
            </a:r>
          </a:p>
          <a:p>
            <a:r>
              <a:rPr lang="da-DK" sz="2000" dirty="0" smtClean="0"/>
              <a:t>Puljenormering på distrikts eller underafdelingsniveau. </a:t>
            </a:r>
          </a:p>
          <a:p>
            <a:r>
              <a:rPr lang="da-DK" sz="2000" dirty="0" smtClean="0"/>
              <a:t>Visse enhedstyper kan normeres af HJK uden skelen til bemandingskravet. Det drejer sig om enhedstyper, hvor HJK fastlægger et minimums- og/eller maksimumsantal – eksempelvis motoriserede overvågnings- eller patruljegrupper, fartøjer i flotiller eller flyvende delinger. </a:t>
            </a:r>
          </a:p>
          <a:p>
            <a:endParaRPr lang="da-DK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a-DK" b="1" dirty="0" smtClean="0"/>
              <a:t>3. BEREGNING AF BEMANDING OG MATERIELNORMER </a:t>
            </a:r>
          </a:p>
          <a:p>
            <a:r>
              <a:rPr lang="da-DK" dirty="0" smtClean="0"/>
              <a:t>Kravet for at udløse en gruppenormering er en 70 % bemanding af gruppen i forhold til antallet af stillinger i gruppen jf. opstillingsgrundlaget. Antallet af gruppenormeringer i en deling beregnes som summen af personel i delingens grupper divideret med bemandingskravet for en gruppenormering. </a:t>
            </a:r>
          </a:p>
          <a:p>
            <a:r>
              <a:rPr lang="da-DK" dirty="0" smtClean="0"/>
              <a:t>Dette for at mindske den administrative belastning ved mindre ændringer i antallet af personer i den enkelte gruppe. </a:t>
            </a:r>
          </a:p>
          <a:p>
            <a:r>
              <a:rPr lang="da-DK" dirty="0" smtClean="0"/>
              <a:t>Deltrop og uddannelsesstillinger tælles ikke med. </a:t>
            </a:r>
          </a:p>
          <a:p>
            <a:r>
              <a:rPr lang="da-DK" dirty="0" smtClean="0"/>
              <a:t>Antal af gruppenormer kan ikke overstige antallet af organisatoriske grupper. </a:t>
            </a:r>
            <a:endParaRPr lang="da-DK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z="3200" dirty="0" smtClean="0">
                <a:solidFill>
                  <a:schemeClr val="accent2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3.a. Opstillingsgrundlag og materielnormering i detaljer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1600" b="1" dirty="0" smtClean="0"/>
              <a:t>3.1. Eksempel 1, bevogtnings-, politi- eller </a:t>
            </a:r>
            <a:r>
              <a:rPr lang="da-DK" sz="1600" b="1" dirty="0" err="1" smtClean="0"/>
              <a:t>security</a:t>
            </a:r>
            <a:r>
              <a:rPr lang="da-DK" sz="1600" b="1" dirty="0" smtClean="0"/>
              <a:t> force deling. </a:t>
            </a:r>
          </a:p>
          <a:p>
            <a:r>
              <a:rPr lang="da-DK" sz="1600" dirty="0" smtClean="0"/>
              <a:t>Antal stillinger i bevogtningsgruppen jf. opstillingsgrundlag: 9. </a:t>
            </a:r>
          </a:p>
          <a:p>
            <a:r>
              <a:rPr lang="da-DK" sz="1600" dirty="0" smtClean="0"/>
              <a:t>Bemandingskravet for en gruppenormering er 70 %, svarende til 6 personer (nedrundet). 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z="3200" dirty="0" smtClean="0">
                <a:solidFill>
                  <a:schemeClr val="accent2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3.a. Opstillingsgrundlag og materielnormering i detaljer</a:t>
            </a:r>
          </a:p>
        </p:txBody>
      </p:sp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899593" y="2564904"/>
          <a:ext cx="7272807" cy="3267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269"/>
                <a:gridCol w="2424269"/>
                <a:gridCol w="2424269"/>
              </a:tblGrid>
              <a:tr h="438480">
                <a:tc>
                  <a:txBody>
                    <a:bodyPr/>
                    <a:lstStyle/>
                    <a:p>
                      <a:r>
                        <a:rPr lang="da-DK" dirty="0" smtClean="0"/>
                        <a:t>ENH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Bemanding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Antal normer</a:t>
                      </a:r>
                      <a:endParaRPr lang="da-DK" dirty="0"/>
                    </a:p>
                  </a:txBody>
                  <a:tcPr/>
                </a:tc>
              </a:tr>
              <a:tr h="756828">
                <a:tc>
                  <a:txBody>
                    <a:bodyPr/>
                    <a:lstStyle/>
                    <a:p>
                      <a:r>
                        <a:rPr lang="da-DK" dirty="0" smtClean="0"/>
                        <a:t>DELTROP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 DTR</a:t>
                      </a:r>
                      <a:r>
                        <a:rPr lang="da-DK" baseline="0" dirty="0" smtClean="0"/>
                        <a:t> </a:t>
                      </a:r>
                      <a:r>
                        <a:rPr lang="da-DK" dirty="0" smtClean="0"/>
                        <a:t>NORM (NORM altid)</a:t>
                      </a:r>
                      <a:endParaRPr lang="da-DK" dirty="0"/>
                    </a:p>
                  </a:txBody>
                  <a:tcPr/>
                </a:tc>
              </a:tr>
              <a:tr h="438480">
                <a:tc>
                  <a:txBody>
                    <a:bodyPr/>
                    <a:lstStyle/>
                    <a:p>
                      <a:r>
                        <a:rPr lang="da-DK" dirty="0" smtClean="0"/>
                        <a:t>1 GRP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9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UDDSTL tæller ikke med</a:t>
                      </a:r>
                      <a:endParaRPr lang="da-DK" dirty="0"/>
                    </a:p>
                  </a:txBody>
                  <a:tcPr/>
                </a:tc>
              </a:tr>
              <a:tr h="438480">
                <a:tc>
                  <a:txBody>
                    <a:bodyPr/>
                    <a:lstStyle/>
                    <a:p>
                      <a:r>
                        <a:rPr lang="da-DK" dirty="0" smtClean="0"/>
                        <a:t>2 GRP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7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UDDSTL tæller ikke med</a:t>
                      </a:r>
                    </a:p>
                  </a:txBody>
                  <a:tcPr/>
                </a:tc>
              </a:tr>
              <a:tr h="438480">
                <a:tc>
                  <a:txBody>
                    <a:bodyPr/>
                    <a:lstStyle/>
                    <a:p>
                      <a:r>
                        <a:rPr lang="da-DK" dirty="0" smtClean="0"/>
                        <a:t>3 GRP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5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UDDSTL tæller ikke med</a:t>
                      </a:r>
                    </a:p>
                  </a:txBody>
                  <a:tcPr/>
                </a:tc>
              </a:tr>
              <a:tr h="756828">
                <a:tc>
                  <a:txBody>
                    <a:bodyPr/>
                    <a:lstStyle/>
                    <a:p>
                      <a:r>
                        <a:rPr lang="da-DK" dirty="0" smtClean="0"/>
                        <a:t>Sum af PSN i GRP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21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21 divideret med 6 = 3 GRPNORM (nedrundet)</a:t>
                      </a:r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1600" b="1" dirty="0" smtClean="0"/>
              <a:t>3.2. Eksempel 2, bevogtnings-, politi- eller </a:t>
            </a:r>
            <a:r>
              <a:rPr lang="da-DK" sz="1600" b="1" dirty="0" err="1" smtClean="0"/>
              <a:t>security</a:t>
            </a:r>
            <a:r>
              <a:rPr lang="da-DK" sz="1600" b="1" dirty="0" smtClean="0"/>
              <a:t> force deling. </a:t>
            </a:r>
          </a:p>
          <a:p>
            <a:r>
              <a:rPr lang="da-DK" sz="1600" dirty="0" smtClean="0"/>
              <a:t>Antal stillinger i bevogtningsgruppen jf. opstillingsgrundlag: 9. </a:t>
            </a:r>
          </a:p>
          <a:p>
            <a:r>
              <a:rPr lang="da-DK" sz="1600" dirty="0" smtClean="0"/>
              <a:t>Bemandingskravet for en gruppenormering er 70 %, svarende til 6 personer (nedrundet). 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z="3200" dirty="0" smtClean="0">
                <a:solidFill>
                  <a:schemeClr val="accent2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3.a. Opstillingsgrundlag og materielnormering i detaljer</a:t>
            </a:r>
          </a:p>
        </p:txBody>
      </p:sp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899593" y="2564904"/>
          <a:ext cx="7272807" cy="3901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269"/>
                <a:gridCol w="1248138"/>
                <a:gridCol w="3600400"/>
              </a:tblGrid>
              <a:tr h="438480">
                <a:tc>
                  <a:txBody>
                    <a:bodyPr/>
                    <a:lstStyle/>
                    <a:p>
                      <a:r>
                        <a:rPr lang="da-DK" dirty="0" smtClean="0"/>
                        <a:t>ENH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Bemanding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Antal normer</a:t>
                      </a:r>
                      <a:endParaRPr lang="da-DK" dirty="0"/>
                    </a:p>
                  </a:txBody>
                  <a:tcPr/>
                </a:tc>
              </a:tr>
              <a:tr h="756828">
                <a:tc>
                  <a:txBody>
                    <a:bodyPr/>
                    <a:lstStyle/>
                    <a:p>
                      <a:r>
                        <a:rPr lang="da-DK" dirty="0" smtClean="0"/>
                        <a:t>DELTROP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 DTR</a:t>
                      </a:r>
                      <a:r>
                        <a:rPr lang="da-DK" baseline="0" dirty="0" smtClean="0"/>
                        <a:t> </a:t>
                      </a:r>
                      <a:r>
                        <a:rPr lang="da-DK" dirty="0" smtClean="0"/>
                        <a:t>NORM (NORM altid)</a:t>
                      </a:r>
                      <a:endParaRPr lang="da-DK" dirty="0"/>
                    </a:p>
                  </a:txBody>
                  <a:tcPr/>
                </a:tc>
              </a:tr>
              <a:tr h="438480">
                <a:tc>
                  <a:txBody>
                    <a:bodyPr/>
                    <a:lstStyle/>
                    <a:p>
                      <a:r>
                        <a:rPr lang="da-DK" dirty="0" smtClean="0"/>
                        <a:t>1 GRP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8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UDDSTL tæller ikke med</a:t>
                      </a:r>
                      <a:endParaRPr lang="da-DK" dirty="0"/>
                    </a:p>
                  </a:txBody>
                  <a:tcPr/>
                </a:tc>
              </a:tr>
              <a:tr h="438480">
                <a:tc>
                  <a:txBody>
                    <a:bodyPr/>
                    <a:lstStyle/>
                    <a:p>
                      <a:r>
                        <a:rPr lang="da-DK" dirty="0" smtClean="0"/>
                        <a:t>2 GRP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8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UDDSTL tæller ikke med</a:t>
                      </a:r>
                    </a:p>
                  </a:txBody>
                  <a:tcPr/>
                </a:tc>
              </a:tr>
              <a:tr h="438480">
                <a:tc>
                  <a:txBody>
                    <a:bodyPr/>
                    <a:lstStyle/>
                    <a:p>
                      <a:r>
                        <a:rPr lang="da-DK" dirty="0" smtClean="0"/>
                        <a:t>3 GRP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8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UDDSTL tæller ikke med</a:t>
                      </a:r>
                    </a:p>
                  </a:txBody>
                  <a:tcPr/>
                </a:tc>
              </a:tr>
              <a:tr h="756828">
                <a:tc>
                  <a:txBody>
                    <a:bodyPr/>
                    <a:lstStyle/>
                    <a:p>
                      <a:r>
                        <a:rPr lang="da-DK" dirty="0" smtClean="0"/>
                        <a:t>Sum af PSN i GRP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24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26 divideret med 6 = 4 GRPNORM (nedrundet). Antallet</a:t>
                      </a:r>
                      <a:r>
                        <a:rPr lang="da-DK" baseline="0" dirty="0" smtClean="0"/>
                        <a:t> af GRP NORM overstiger antallet af GRP, hvorfor der NORM m. 3 GRP</a:t>
                      </a:r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Hvis man ønsker at ændre på normeringen skal man søge via HDKBH.</a:t>
            </a:r>
          </a:p>
          <a:p>
            <a:r>
              <a:rPr lang="da-DK" dirty="0" smtClean="0"/>
              <a:t>Begrebet ”fast udlån” eksisterer ikke.</a:t>
            </a:r>
          </a:p>
          <a:p>
            <a:r>
              <a:rPr lang="da-DK" dirty="0" smtClean="0"/>
              <a:t>HJV BEST 602-001 MAJ 2016 bilag 14 skal anvendes ved forslag til ændring af normeringer.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z="3200" dirty="0" smtClean="0">
                <a:solidFill>
                  <a:schemeClr val="accent2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3.a. Opstillingsgrundlag og materielnormering i detaljer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b="1" dirty="0" smtClean="0"/>
              <a:t>Indledende tekst i 602-001 bilag 14:</a:t>
            </a:r>
          </a:p>
          <a:p>
            <a:r>
              <a:rPr lang="da-DK" b="1" dirty="0" smtClean="0"/>
              <a:t>1. GENERELT</a:t>
            </a:r>
          </a:p>
          <a:p>
            <a:r>
              <a:rPr lang="da-DK" dirty="0" smtClean="0"/>
              <a:t>Forslag til normering og/eller ændring af en normering af materiel skal tage afsæt i et operativt og/eller uddannelsesmæssigt behov.</a:t>
            </a:r>
          </a:p>
          <a:p>
            <a:r>
              <a:rPr lang="da-DK" dirty="0" smtClean="0"/>
              <a:t>Forslaget skal være nøje overvejet og analyseret i bund, før det fremsendes.</a:t>
            </a:r>
          </a:p>
          <a:p>
            <a:r>
              <a:rPr lang="da-DK" dirty="0" smtClean="0"/>
              <a:t>Indstilling om forslag til normering eller ændringer af eksisterende normeringer fremsendes som begrundet forslag via kommandovejen, som beskrevet nedenfor.</a:t>
            </a:r>
          </a:p>
          <a:p>
            <a:r>
              <a:rPr lang="da-DK" dirty="0" smtClean="0"/>
              <a:t>Indstillende myndighed (MYN) er et distrikt eller anden højere MYN.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z="3200" dirty="0" smtClean="0">
                <a:solidFill>
                  <a:schemeClr val="accent2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3.a. Opstillingsgrundlag og materielnormering i detaljer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OPU er ved at </a:t>
            </a:r>
            <a:r>
              <a:rPr lang="da-DK" i="1" dirty="0" err="1" smtClean="0"/>
              <a:t>controlle</a:t>
            </a:r>
            <a:r>
              <a:rPr lang="da-DK" i="1" dirty="0" smtClean="0"/>
              <a:t>,</a:t>
            </a:r>
            <a:r>
              <a:rPr lang="da-DK" dirty="0" smtClean="0"/>
              <a:t> om CH på alle niveauer lever op til CH ansvaret, dvs. styrer og kontrollerer, at antallet af materielnormer i forhold til antal enheder og bemanding er i overensstemmelse med principperne.</a:t>
            </a:r>
          </a:p>
          <a:p>
            <a:r>
              <a:rPr lang="da-DK" dirty="0" smtClean="0"/>
              <a:t>Når der er et overblik, vil OPU reagere.</a:t>
            </a:r>
          </a:p>
          <a:p>
            <a:endParaRPr lang="da-DK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z="3200" dirty="0" smtClean="0">
                <a:solidFill>
                  <a:schemeClr val="accent2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3.a. Opstillingsgrundlag og materielnormering i detaljer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da-DK" sz="3200" dirty="0" smtClean="0">
                <a:solidFill>
                  <a:schemeClr val="accent2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3.b. Bevogtningscontainer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Man må gerne anvende BEV CON.</a:t>
            </a:r>
          </a:p>
          <a:p>
            <a:r>
              <a:rPr lang="da-DK" dirty="0" smtClean="0"/>
              <a:t>Den må ikke så ubevogtet ”uden for hegnet”.</a:t>
            </a:r>
          </a:p>
          <a:p>
            <a:r>
              <a:rPr lang="da-DK" dirty="0" smtClean="0"/>
              <a:t>OPU skal godkende, at anvendelsen er operativt begrundet.</a:t>
            </a:r>
          </a:p>
          <a:p>
            <a:r>
              <a:rPr lang="da-DK" dirty="0" smtClean="0"/>
              <a:t>LOG sørger for at få den flyttet, opsat og afhentet.</a:t>
            </a:r>
          </a:p>
          <a:p>
            <a:r>
              <a:rPr lang="da-DK" dirty="0" smtClean="0">
                <a:hlinkClick r:id="rId2" action="ppaction://hlinkfile"/>
              </a:rPr>
              <a:t>DIR</a:t>
            </a:r>
            <a:r>
              <a:rPr lang="da-DK" dirty="0" smtClean="0"/>
              <a:t> for anvendelse af BEV CON.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200900" cy="79851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da-DK" sz="4000" dirty="0" smtClean="0">
                <a:solidFill>
                  <a:schemeClr val="accent2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Dagsorden NK-UDSTOF MØ</a:t>
            </a:r>
            <a:br>
              <a:rPr lang="da-DK" sz="4000" dirty="0" smtClean="0">
                <a:solidFill>
                  <a:schemeClr val="accent2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</a:br>
            <a:r>
              <a:rPr lang="da-DK" sz="4000" dirty="0" smtClean="0">
                <a:solidFill>
                  <a:schemeClr val="accent2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19 NOV 2016</a:t>
            </a:r>
            <a:endParaRPr lang="da-DK" sz="4000" dirty="0">
              <a:solidFill>
                <a:schemeClr val="accent2"/>
              </a:solidFill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96044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dirty="0" smtClean="0"/>
              <a:t>Operation:</a:t>
            </a:r>
          </a:p>
          <a:p>
            <a:pPr marL="914400" lvl="1" indent="-514350">
              <a:buFont typeface="+mj-lt"/>
              <a:buAutoNum type="alphaLcParenR"/>
            </a:pPr>
            <a:r>
              <a:rPr lang="da-DK" dirty="0" smtClean="0"/>
              <a:t>Afgivelser og indsættelser 2016.</a:t>
            </a:r>
          </a:p>
          <a:p>
            <a:pPr marL="914400" lvl="1" indent="-514350">
              <a:buFont typeface="+mj-lt"/>
              <a:buAutoNum type="alphaLcParenR"/>
            </a:pPr>
            <a:r>
              <a:rPr lang="da-DK" dirty="0" smtClean="0"/>
              <a:t>Afgivelser 2017, ”</a:t>
            </a:r>
            <a:r>
              <a:rPr lang="da-DK" dirty="0" err="1" smtClean="0"/>
              <a:t>lead</a:t>
            </a:r>
            <a:r>
              <a:rPr lang="da-DK" dirty="0" smtClean="0"/>
              <a:t>” / støtte.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Uddannelse:</a:t>
            </a:r>
          </a:p>
          <a:p>
            <a:pPr marL="914400" lvl="1" indent="-514350">
              <a:buFont typeface="+mj-lt"/>
              <a:buAutoNum type="alphaLcParenR"/>
            </a:pPr>
            <a:r>
              <a:rPr lang="da-DK" dirty="0" smtClean="0"/>
              <a:t>Orientering om revideret LPU 1 &amp; 4.</a:t>
            </a:r>
          </a:p>
          <a:p>
            <a:pPr marL="914400" lvl="1" indent="-514350">
              <a:buFont typeface="+mj-lt"/>
              <a:buAutoNum type="alphaLcParenR"/>
            </a:pPr>
            <a:r>
              <a:rPr lang="da-DK" dirty="0" smtClean="0"/>
              <a:t>HDKBH uddannelse i forb. med førervirke for Beredskabsstyrken.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Logistik:</a:t>
            </a:r>
          </a:p>
          <a:p>
            <a:pPr marL="914400" lvl="1" indent="-514350">
              <a:buFont typeface="+mj-lt"/>
              <a:buAutoNum type="alphaLcParenR"/>
            </a:pPr>
            <a:r>
              <a:rPr lang="da-DK" dirty="0" smtClean="0"/>
              <a:t>Opstillingsgrundlag og materielnormering i detaljer.</a:t>
            </a:r>
          </a:p>
          <a:p>
            <a:pPr marL="914400" lvl="1" indent="-514350">
              <a:buFont typeface="+mj-lt"/>
              <a:buAutoNum type="alphaLcParenR"/>
            </a:pPr>
            <a:r>
              <a:rPr lang="da-DK" smtClean="0"/>
              <a:t>Brug af bevogtningscontainer</a:t>
            </a:r>
            <a:r>
              <a:rPr lang="da-DK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Administration:</a:t>
            </a:r>
          </a:p>
          <a:p>
            <a:pPr marL="914400" lvl="1" indent="-514350">
              <a:buFont typeface="+mj-lt"/>
              <a:buAutoNum type="alphaLcParenR"/>
            </a:pPr>
            <a:r>
              <a:rPr lang="da-DK" dirty="0" smtClean="0"/>
              <a:t>Orientering om ny rejsestyring.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Eventuelt.</a:t>
            </a:r>
          </a:p>
          <a:p>
            <a:pPr>
              <a:buNone/>
            </a:pPr>
            <a:endParaRPr lang="da-DK" dirty="0" smtClean="0"/>
          </a:p>
          <a:p>
            <a:endParaRPr lang="da-DK" dirty="0" smtClean="0"/>
          </a:p>
          <a:p>
            <a:pPr>
              <a:buNone/>
            </a:pPr>
            <a:endParaRPr lang="da-D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da-DK" sz="3200" dirty="0" smtClean="0">
                <a:solidFill>
                  <a:schemeClr val="accent2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4.a. Orientering om ny rejsestyring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Programmet var ikke klar ved redaktionens afslutning, derfor kan der ikke orienteres tilstrækkeligt grundigt om, hvilke ændringer / konsekvenser den ny rejsestyring får, for hverken de ansatte eller de frivillige.</a:t>
            </a:r>
            <a:endParaRPr lang="da-DK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da-DK" sz="3200" dirty="0" smtClean="0">
                <a:solidFill>
                  <a:schemeClr val="accent2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5. eventuelt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Hvad ”rør sig” hos jer?</a:t>
            </a:r>
            <a:endParaRPr lang="da-D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da-DK" sz="3600" dirty="0" smtClean="0">
                <a:solidFill>
                  <a:schemeClr val="accent2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1.a+b. </a:t>
            </a:r>
            <a:r>
              <a:rPr lang="da-DK" sz="3600" dirty="0" smtClean="0">
                <a:solidFill>
                  <a:schemeClr val="accent2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Operationer</a:t>
            </a:r>
            <a:br>
              <a:rPr lang="da-DK" sz="3600" dirty="0" smtClean="0">
                <a:solidFill>
                  <a:schemeClr val="accent2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</a:br>
            <a:r>
              <a:rPr lang="da-DK" sz="3600" dirty="0" smtClean="0">
                <a:solidFill>
                  <a:schemeClr val="accent2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Indsættelser/afgivelser</a:t>
            </a:r>
            <a:endParaRPr lang="da-DK" sz="3600" dirty="0" smtClean="0">
              <a:solidFill>
                <a:schemeClr val="accent2"/>
              </a:solidFill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Siden sidst:</a:t>
            </a:r>
          </a:p>
          <a:p>
            <a:pPr lvl="1"/>
            <a:r>
              <a:rPr lang="da-DK" dirty="0" smtClean="0"/>
              <a:t>16-17 AUG: Voldtægt ved SVM</a:t>
            </a:r>
          </a:p>
          <a:p>
            <a:pPr lvl="1"/>
            <a:r>
              <a:rPr lang="da-DK" dirty="0" smtClean="0"/>
              <a:t>31 AUG – 05 SEP: NOCO</a:t>
            </a:r>
          </a:p>
          <a:p>
            <a:pPr lvl="2"/>
            <a:r>
              <a:rPr lang="da-DK" dirty="0" smtClean="0"/>
              <a:t>Behov over 3800 timer, HJV dækkede ca. 54% med under 10 dages varsel</a:t>
            </a:r>
          </a:p>
          <a:p>
            <a:pPr lvl="1"/>
            <a:r>
              <a:rPr lang="da-DK" dirty="0" smtClean="0"/>
              <a:t>18 SEP: CHP maraton</a:t>
            </a:r>
            <a:endParaRPr lang="da-DK" dirty="0" smtClean="0"/>
          </a:p>
          <a:p>
            <a:r>
              <a:rPr lang="da-DK" dirty="0" smtClean="0"/>
              <a:t>Afgivelser 2017 LEAD / </a:t>
            </a:r>
            <a:r>
              <a:rPr lang="da-DK" dirty="0" smtClean="0"/>
              <a:t>Støtte</a:t>
            </a:r>
          </a:p>
          <a:p>
            <a:pPr lvl="1"/>
            <a:r>
              <a:rPr lang="da-DK" dirty="0" smtClean="0"/>
              <a:t>Skema udleveres </a:t>
            </a:r>
            <a:r>
              <a:rPr lang="da-DK" smtClean="0"/>
              <a:t>og drøftes</a:t>
            </a:r>
            <a:endParaRPr lang="da-D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da-DK" sz="3600" dirty="0" smtClean="0">
                <a:solidFill>
                  <a:schemeClr val="accent2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2.a. Uddannelse</a:t>
            </a:r>
            <a:br>
              <a:rPr lang="da-DK" sz="3600" dirty="0" smtClean="0">
                <a:solidFill>
                  <a:schemeClr val="accent2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</a:br>
            <a:r>
              <a:rPr lang="da-DK" sz="3600" dirty="0" smtClean="0">
                <a:solidFill>
                  <a:schemeClr val="accent2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LPU</a:t>
            </a:r>
            <a:endParaRPr lang="da-DK" sz="3600" dirty="0" smtClean="0">
              <a:solidFill>
                <a:schemeClr val="accent2"/>
              </a:solidFill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Orientering vedr. ny LPU </a:t>
            </a:r>
            <a:r>
              <a:rPr lang="da-DK" dirty="0" smtClean="0"/>
              <a:t>1-4 (01/01-2017)</a:t>
            </a:r>
            <a:endParaRPr lang="da-DK" dirty="0" smtClean="0"/>
          </a:p>
          <a:p>
            <a:pPr lvl="1"/>
            <a:r>
              <a:rPr lang="da-DK" dirty="0" smtClean="0"/>
              <a:t>Alt tilbyder fortsat af </a:t>
            </a:r>
            <a:r>
              <a:rPr lang="da-DK" dirty="0" smtClean="0"/>
              <a:t>HVS som moduler eller </a:t>
            </a:r>
            <a:r>
              <a:rPr lang="da-DK" dirty="0" err="1" smtClean="0"/>
              <a:t>bootcamp</a:t>
            </a:r>
            <a:endParaRPr lang="da-DK" dirty="0" smtClean="0"/>
          </a:p>
          <a:p>
            <a:pPr lvl="1"/>
            <a:r>
              <a:rPr lang="da-DK" dirty="0" smtClean="0"/>
              <a:t>Dele tilbydes nu at kunne gennemføres ved </a:t>
            </a:r>
            <a:r>
              <a:rPr lang="da-DK" dirty="0" smtClean="0"/>
              <a:t>UAFD</a:t>
            </a:r>
          </a:p>
          <a:p>
            <a:pPr lvl="1"/>
            <a:r>
              <a:rPr lang="da-DK" dirty="0" smtClean="0"/>
              <a:t>Dele af FUNK UDD en del af LPU</a:t>
            </a:r>
          </a:p>
          <a:p>
            <a:pPr lvl="1"/>
            <a:r>
              <a:rPr lang="da-DK" dirty="0" smtClean="0"/>
              <a:t>Læringsplaner vil være tilgængelige for UAFD på </a:t>
            </a:r>
            <a:r>
              <a:rPr lang="da-DK" dirty="0" err="1" smtClean="0"/>
              <a:t>hjv.dk</a:t>
            </a:r>
            <a:endParaRPr lang="da-DK" dirty="0" smtClean="0"/>
          </a:p>
          <a:p>
            <a:pPr lvl="1"/>
            <a:r>
              <a:rPr lang="da-DK" dirty="0" smtClean="0"/>
              <a:t>Omlægning vil primært være flytning af fag fra modul 1 til 2</a:t>
            </a:r>
            <a:endParaRPr lang="da-D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da-DK" sz="3600" dirty="0" smtClean="0">
                <a:solidFill>
                  <a:schemeClr val="accent2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2.a. Uddannelse</a:t>
            </a:r>
            <a:br>
              <a:rPr lang="da-DK" sz="3600" dirty="0" smtClean="0">
                <a:solidFill>
                  <a:schemeClr val="accent2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</a:br>
            <a:r>
              <a:rPr lang="da-DK" sz="3600" dirty="0" smtClean="0">
                <a:solidFill>
                  <a:schemeClr val="accent2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LPU 1</a:t>
            </a:r>
            <a:endParaRPr lang="da-DK" sz="3600" dirty="0" smtClean="0">
              <a:solidFill>
                <a:schemeClr val="accent2"/>
              </a:solidFill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I alt 40 timer (37)</a:t>
            </a:r>
          </a:p>
          <a:p>
            <a:pPr lvl="1"/>
            <a:r>
              <a:rPr lang="da-DK" dirty="0" smtClean="0"/>
              <a:t>Iklædning og tilpasning		5</a:t>
            </a:r>
          </a:p>
          <a:p>
            <a:pPr lvl="1"/>
            <a:r>
              <a:rPr lang="da-DK" dirty="0" err="1" smtClean="0"/>
              <a:t>HJV.dk</a:t>
            </a:r>
            <a:r>
              <a:rPr lang="da-DK" dirty="0" smtClean="0"/>
              <a:t> grundkursus			3</a:t>
            </a:r>
          </a:p>
          <a:p>
            <a:pPr lvl="1"/>
            <a:r>
              <a:rPr lang="da-DK" dirty="0" smtClean="0"/>
              <a:t>Eksercits uden våben		2</a:t>
            </a:r>
          </a:p>
          <a:p>
            <a:pPr lvl="1"/>
            <a:r>
              <a:rPr lang="da-DK" dirty="0" smtClean="0"/>
              <a:t>Idræt					4</a:t>
            </a:r>
          </a:p>
          <a:p>
            <a:pPr lvl="1"/>
            <a:r>
              <a:rPr lang="da-DK" dirty="0" smtClean="0"/>
              <a:t>Fælles BST for </a:t>
            </a:r>
            <a:r>
              <a:rPr lang="da-DK" dirty="0" err="1" smtClean="0"/>
              <a:t>anv</a:t>
            </a:r>
            <a:r>
              <a:rPr lang="da-DK" dirty="0" smtClean="0"/>
              <a:t>. af KØTJ		2</a:t>
            </a:r>
          </a:p>
          <a:p>
            <a:pPr lvl="1"/>
            <a:r>
              <a:rPr lang="da-DK" dirty="0" smtClean="0"/>
              <a:t>TJ i HJV					4</a:t>
            </a:r>
          </a:p>
          <a:p>
            <a:pPr lvl="1"/>
            <a:r>
              <a:rPr lang="da-DK" dirty="0" smtClean="0"/>
              <a:t>SIGNAL UDD				7</a:t>
            </a:r>
          </a:p>
          <a:p>
            <a:pPr lvl="1"/>
            <a:r>
              <a:rPr lang="da-DK" dirty="0" smtClean="0"/>
              <a:t>Orienteringslære			10</a:t>
            </a:r>
          </a:p>
          <a:p>
            <a:pPr lvl="1"/>
            <a:endParaRPr lang="da-D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da-DK" sz="3600" dirty="0" smtClean="0">
                <a:solidFill>
                  <a:schemeClr val="accent2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2.a. Uddannelse</a:t>
            </a:r>
            <a:br>
              <a:rPr lang="da-DK" sz="3600" dirty="0" smtClean="0">
                <a:solidFill>
                  <a:schemeClr val="accent2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</a:br>
            <a:r>
              <a:rPr lang="da-DK" sz="3600" dirty="0" smtClean="0">
                <a:solidFill>
                  <a:schemeClr val="accent2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LPU 4</a:t>
            </a:r>
            <a:endParaRPr lang="da-DK" sz="3600" dirty="0" smtClean="0">
              <a:solidFill>
                <a:schemeClr val="accent2"/>
              </a:solidFill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I alt 24 timer</a:t>
            </a:r>
          </a:p>
          <a:p>
            <a:pPr lvl="1"/>
            <a:r>
              <a:rPr lang="da-DK" dirty="0" smtClean="0"/>
              <a:t>BEV ENH:	Vagt TJ og BEV ifm. MIL OBJ</a:t>
            </a:r>
          </a:p>
          <a:p>
            <a:pPr lvl="1"/>
            <a:r>
              <a:rPr lang="da-DK" dirty="0" smtClean="0"/>
              <a:t>PO ENH:	Øvelse i MIL hjælp til politiet</a:t>
            </a:r>
            <a:endParaRPr lang="da-D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da-DK" sz="3600" dirty="0" smtClean="0">
                <a:solidFill>
                  <a:schemeClr val="accent2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2.b</a:t>
            </a:r>
            <a:r>
              <a:rPr lang="da-DK" sz="3600" dirty="0" smtClean="0">
                <a:solidFill>
                  <a:schemeClr val="accent2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. </a:t>
            </a:r>
            <a:r>
              <a:rPr lang="da-DK" sz="3600" dirty="0" smtClean="0">
                <a:solidFill>
                  <a:schemeClr val="accent2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Uddannelse</a:t>
            </a:r>
            <a:br>
              <a:rPr lang="da-DK" sz="3600" dirty="0" smtClean="0">
                <a:solidFill>
                  <a:schemeClr val="accent2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</a:br>
            <a:r>
              <a:rPr lang="da-DK" sz="3600" dirty="0" smtClean="0">
                <a:solidFill>
                  <a:schemeClr val="accent2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Beredskabsstyrken</a:t>
            </a:r>
            <a:endParaRPr lang="da-DK" sz="3600" dirty="0" smtClean="0">
              <a:solidFill>
                <a:schemeClr val="accent2"/>
              </a:solidFill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Orientering </a:t>
            </a:r>
            <a:r>
              <a:rPr lang="da-DK" dirty="0" smtClean="0"/>
              <a:t>vedr. UDD i forhold til Beredskabsstyrken</a:t>
            </a:r>
          </a:p>
          <a:p>
            <a:pPr lvl="1"/>
            <a:r>
              <a:rPr lang="da-DK" dirty="0" smtClean="0"/>
              <a:t>FRIV </a:t>
            </a:r>
            <a:r>
              <a:rPr lang="da-DK" dirty="0" smtClean="0"/>
              <a:t>Stab:			Primo JAN 2017</a:t>
            </a:r>
            <a:endParaRPr lang="da-DK" dirty="0" smtClean="0"/>
          </a:p>
          <a:p>
            <a:pPr lvl="1"/>
            <a:r>
              <a:rPr lang="da-DK" dirty="0" smtClean="0"/>
              <a:t>TAKLE / FØ </a:t>
            </a:r>
            <a:r>
              <a:rPr lang="da-DK" dirty="0" smtClean="0"/>
              <a:t>virke:		Ultimo JAN/Primo FEB 					2017</a:t>
            </a:r>
            <a:endParaRPr lang="da-DK" dirty="0" smtClean="0"/>
          </a:p>
          <a:p>
            <a:pPr lvl="1"/>
            <a:r>
              <a:rPr lang="da-DK" dirty="0" smtClean="0"/>
              <a:t>Øvelser </a:t>
            </a:r>
            <a:r>
              <a:rPr lang="da-DK" dirty="0" smtClean="0"/>
              <a:t>2017:</a:t>
            </a:r>
          </a:p>
          <a:p>
            <a:pPr lvl="2"/>
            <a:r>
              <a:rPr lang="da-DK" dirty="0" smtClean="0"/>
              <a:t>25 FEB: Alarmerings øvelse </a:t>
            </a:r>
            <a:r>
              <a:rPr lang="da-DK" dirty="0" smtClean="0"/>
              <a:t>I</a:t>
            </a:r>
            <a:r>
              <a:rPr lang="da-DK" dirty="0" smtClean="0"/>
              <a:t> fra 1200-1530</a:t>
            </a:r>
          </a:p>
          <a:p>
            <a:pPr lvl="3"/>
            <a:r>
              <a:rPr lang="da-DK" dirty="0" smtClean="0"/>
              <a:t>Fokus på TAKLE og GF virke samt enkeltmands fokus, klargøring og hastighed. (Sted tilgår, politi støtter)</a:t>
            </a:r>
          </a:p>
          <a:p>
            <a:pPr lvl="2"/>
            <a:r>
              <a:rPr lang="da-DK" dirty="0" smtClean="0"/>
              <a:t>09 SEP: Alarmering øvelse II fra forventeligt 0800-1500</a:t>
            </a:r>
          </a:p>
          <a:p>
            <a:pPr lvl="3"/>
            <a:r>
              <a:rPr lang="da-DK" dirty="0" err="1" smtClean="0"/>
              <a:t>Fuldscale</a:t>
            </a:r>
            <a:r>
              <a:rPr lang="da-DK" dirty="0" smtClean="0"/>
              <a:t> øvelse støtte af politiet</a:t>
            </a:r>
            <a:endParaRPr lang="da-DK" dirty="0" smtClean="0"/>
          </a:p>
          <a:p>
            <a:endParaRPr lang="da-D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da-DK" sz="3600" dirty="0" smtClean="0">
                <a:solidFill>
                  <a:schemeClr val="accent2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3.a. Opstillingsgrundlag og materielnormering i detaljer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 smtClean="0"/>
              <a:t>Opstillingsgrundlaget fremgår af </a:t>
            </a:r>
            <a:r>
              <a:rPr lang="da-DK" dirty="0" err="1" smtClean="0"/>
              <a:t>hjv.dk</a:t>
            </a:r>
            <a:r>
              <a:rPr lang="da-DK" dirty="0" smtClean="0"/>
              <a:t> bag log-in.</a:t>
            </a:r>
          </a:p>
          <a:p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da-DK" dirty="0" err="1" smtClean="0">
                <a:solidFill>
                  <a:schemeClr val="bg1">
                    <a:lumMod val="50000"/>
                  </a:schemeClr>
                </a:solidFill>
              </a:rPr>
              <a:t>HJV-HJK-For</a:t>
            </a:r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a-DK" dirty="0" err="1" smtClean="0">
                <a:solidFill>
                  <a:schemeClr val="bg1">
                    <a:lumMod val="50000"/>
                  </a:schemeClr>
                </a:solidFill>
              </a:rPr>
              <a:t>medl.-</a:t>
            </a:r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a-DK" dirty="0" err="1" smtClean="0">
                <a:solidFill>
                  <a:schemeClr val="bg1">
                    <a:lumMod val="50000"/>
                  </a:schemeClr>
                </a:solidFill>
              </a:rPr>
              <a:t>opstlgr</a:t>
            </a:r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. og FB)</a:t>
            </a:r>
          </a:p>
          <a:p>
            <a:r>
              <a:rPr lang="da-DK" dirty="0" smtClean="0"/>
              <a:t>Bestemmelsesgrundlaget er HJV BEST </a:t>
            </a:r>
            <a:r>
              <a:rPr lang="da-DK" dirty="0" smtClean="0">
                <a:hlinkClick r:id="rId2"/>
              </a:rPr>
              <a:t>272-001</a:t>
            </a:r>
            <a:r>
              <a:rPr lang="da-DK" dirty="0" smtClean="0"/>
              <a:t> MAJ 2013 ”Retningslinjer for oprettelse, ændring og nedlæggelse af enheder”.</a:t>
            </a:r>
          </a:p>
          <a:p>
            <a:r>
              <a:rPr lang="da-DK" dirty="0" smtClean="0"/>
              <a:t>Der er 3 forskellige opstillingsprincipper:</a:t>
            </a:r>
          </a:p>
          <a:p>
            <a:pPr lvl="1"/>
            <a:r>
              <a:rPr lang="da-DK" dirty="0" smtClean="0"/>
              <a:t>UAFD </a:t>
            </a:r>
          </a:p>
          <a:p>
            <a:pPr lvl="1"/>
            <a:r>
              <a:rPr lang="da-DK" dirty="0" smtClean="0"/>
              <a:t>UAFD (-)</a:t>
            </a:r>
          </a:p>
          <a:p>
            <a:pPr lvl="1"/>
            <a:r>
              <a:rPr lang="da-DK" dirty="0" smtClean="0"/>
              <a:t>DEL (+)</a:t>
            </a:r>
          </a:p>
          <a:p>
            <a:r>
              <a:rPr lang="da-DK" dirty="0" smtClean="0"/>
              <a:t>Ved HDKBH anvender vi </a:t>
            </a:r>
            <a:r>
              <a:rPr lang="da-DK" dirty="0" err="1" smtClean="0"/>
              <a:t>itv</a:t>
            </a:r>
            <a:r>
              <a:rPr lang="da-DK" dirty="0" smtClean="0"/>
              <a:t>. udelukkende opstillingsprincip for UAFD.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700" b="1" dirty="0" smtClean="0"/>
              <a:t>1.1.1. </a:t>
            </a:r>
            <a:r>
              <a:rPr lang="da-DK" sz="2700" b="1" dirty="0" err="1" smtClean="0"/>
              <a:t>Hærhjemmeværnet</a:t>
            </a:r>
            <a:r>
              <a:rPr lang="da-DK" sz="2700" b="1" dirty="0" smtClean="0"/>
              <a:t>. </a:t>
            </a:r>
          </a:p>
          <a:p>
            <a:r>
              <a:rPr lang="da-DK" sz="2700" dirty="0" smtClean="0"/>
              <a:t>Et HVK (BEV) skal bestå af en KDODEL og to til fire DEL, heraf min. en BEVDEL. </a:t>
            </a:r>
          </a:p>
          <a:p>
            <a:r>
              <a:rPr lang="da-DK" sz="2700" dirty="0" smtClean="0"/>
              <a:t>Et POHVK skal bestå af en KDODEL og to til fire DEL, heraf min. to PODEL. </a:t>
            </a:r>
          </a:p>
          <a:p>
            <a:r>
              <a:rPr lang="da-DK" sz="2700" dirty="0" smtClean="0"/>
              <a:t>Et INFHVK skal bestå af en KDODEL og to til fire DEL, heraf min. to INFDEL. </a:t>
            </a:r>
          </a:p>
          <a:p>
            <a:r>
              <a:rPr lang="da-DK" sz="2700" dirty="0" smtClean="0"/>
              <a:t>Herudover kan de forskellige typer DEL opstilles valgfrit i UAFD. </a:t>
            </a:r>
            <a:endParaRPr lang="da-DK" sz="270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z="3200" dirty="0" smtClean="0">
                <a:solidFill>
                  <a:schemeClr val="accent2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3.a. Opstillingsgrundlag og materielnormering i detaljer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SharedContentType xmlns="Microsoft.SharePoint.Taxonomy.ContentTypeSync" SourceId="31b09b3b-8c91-4c04-8635-75c54fdb5b93" ContentTypeId="0x010100E2366F697DE34C7B978089071817F0E9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HJV-Dokument" ma:contentTypeID="0x010100E2366F697DE34C7B978089071817F0E90096C087790D9D5844ACD78C75473641A9" ma:contentTypeVersion="6" ma:contentTypeDescription="Opret et nyt dokument." ma:contentTypeScope="" ma:versionID="493eea07c33bc5fc326996329c1f36a0">
  <xsd:schema xmlns:xsd="http://www.w3.org/2001/XMLSchema" xmlns:xs="http://www.w3.org/2001/XMLSchema" xmlns:p="http://schemas.microsoft.com/office/2006/metadata/properties" xmlns:ns2="578eb230-b7c1-454d-b404-5a0163cdac04" targetNamespace="http://schemas.microsoft.com/office/2006/metadata/properties" ma:root="true" ma:fieldsID="564d2765d1dcfb8b39a2b2f486c62492" ns2:_="">
    <xsd:import namespace="578eb230-b7c1-454d-b404-5a0163cdac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ff4ac248240d413e999333b2a5b9a899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8eb230-b7c1-454d-b404-5a0163cdac0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ærdi for dokument-id" ma:description="Værdien af det dokument-id, der er tildelt dette element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 link til dette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Vedvarende id" ma:description="Keep ID on add." ma:hidden="true" ma:internalName="_dlc_DocIdPersistId" ma:readOnly="true">
      <xsd:simpleType>
        <xsd:restriction base="dms:Boolean"/>
      </xsd:simpleType>
    </xsd:element>
    <xsd:element name="ff4ac248240d413e999333b2a5b9a899" ma:index="11" nillable="true" ma:taxonomy="true" ma:internalName="ff4ac248240d413e999333b2a5b9a899" ma:taxonomyFieldName="DocumentCategoryMulti" ma:displayName="Dokumentkategori" ma:default="" ma:fieldId="{ff4ac248-240d-413e-9993-33b2a5b9a899}" ma:taxonomyMulti="true" ma:sspId="31b09b3b-8c91-4c04-8635-75c54fdb5b93" ma:termSetId="363bd683-d60b-4205-b520-83b8604b263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ksonomiopsamlingskolonne" ma:description="" ma:hidden="true" ma:list="{95b6ec33-af1f-4f82-ae56-d4f78b3f8f94}" ma:internalName="TaxCatchAll" ma:readOnly="false" ma:showField="CatchAllData" ma:web="9fdcd1fd-ec04-446a-99be-560217ef12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ksonomiopsamlingskolonne1" ma:description="" ma:hidden="true" ma:list="{95b6ec33-af1f-4f82-ae56-d4f78b3f8f94}" ma:internalName="TaxCatchAllLabel" ma:readOnly="false" ma:showField="CatchAllDataLabel" ma:web="9fdcd1fd-ec04-446a-99be-560217ef12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f4ac248240d413e999333b2a5b9a899 xmlns="578eb230-b7c1-454d-b404-5a0163cdac04">
      <Terms xmlns="http://schemas.microsoft.com/office/infopath/2007/PartnerControls"/>
    </ff4ac248240d413e999333b2a5b9a899>
    <TaxCatchAll xmlns="578eb230-b7c1-454d-b404-5a0163cdac04"/>
    <TaxCatchAllLabel xmlns="578eb230-b7c1-454d-b404-5a0163cdac04"/>
  </documentManagement>
</p:properties>
</file>

<file path=customXml/itemProps1.xml><?xml version="1.0" encoding="utf-8"?>
<ds:datastoreItem xmlns:ds="http://schemas.openxmlformats.org/officeDocument/2006/customXml" ds:itemID="{77BE1517-DC9F-4B12-BD72-A72D67BE6A76}"/>
</file>

<file path=customXml/itemProps2.xml><?xml version="1.0" encoding="utf-8"?>
<ds:datastoreItem xmlns:ds="http://schemas.openxmlformats.org/officeDocument/2006/customXml" ds:itemID="{FD9B0400-CA12-4B69-A760-4841F9CF703A}"/>
</file>

<file path=customXml/itemProps3.xml><?xml version="1.0" encoding="utf-8"?>
<ds:datastoreItem xmlns:ds="http://schemas.openxmlformats.org/officeDocument/2006/customXml" ds:itemID="{B4AEA970-9449-4C18-B45F-82BA277BEFF6}"/>
</file>

<file path=customXml/itemProps4.xml><?xml version="1.0" encoding="utf-8"?>
<ds:datastoreItem xmlns:ds="http://schemas.openxmlformats.org/officeDocument/2006/customXml" ds:itemID="{8C1B6BA4-4C51-430D-B0D5-8B845E50F93B}"/>
</file>

<file path=customXml/itemProps5.xml><?xml version="1.0" encoding="utf-8"?>
<ds:datastoreItem xmlns:ds="http://schemas.openxmlformats.org/officeDocument/2006/customXml" ds:itemID="{57956E1B-402F-4156-9158-1B4BA6CF97EA}"/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1241</Words>
  <Application>Microsoft Office PowerPoint</Application>
  <PresentationFormat>Skærmshow (4:3)</PresentationFormat>
  <Paragraphs>158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21</vt:i4>
      </vt:variant>
    </vt:vector>
  </HeadingPairs>
  <TitlesOfParts>
    <vt:vector size="22" baseType="lpstr">
      <vt:lpstr>Kontortema</vt:lpstr>
      <vt:lpstr>NK/UDSTOF møde 4 NPSEM 19 NOV 2016</vt:lpstr>
      <vt:lpstr>Dagsorden NK-UDSTOF MØ 19 NOV 2016</vt:lpstr>
      <vt:lpstr>1.a+b. Operationer Indsættelser/afgivelser</vt:lpstr>
      <vt:lpstr>2.a. Uddannelse LPU</vt:lpstr>
      <vt:lpstr>2.a. Uddannelse LPU 1</vt:lpstr>
      <vt:lpstr>2.a. Uddannelse LPU 4</vt:lpstr>
      <vt:lpstr>2.b. Uddannelse Beredskabsstyrken</vt:lpstr>
      <vt:lpstr>3.a. Opstillingsgrundlag og materielnormering i detaljer</vt:lpstr>
      <vt:lpstr>3.a. Opstillingsgrundlag og materielnormering i detaljer</vt:lpstr>
      <vt:lpstr>3.a. Opstillingsgrundlag og materielnormering i detaljer</vt:lpstr>
      <vt:lpstr>3.a. Opstillingsgrundlag og materielnormering i detaljer</vt:lpstr>
      <vt:lpstr>3.a. Opstillingsgrundlag og materielnormering i detaljer</vt:lpstr>
      <vt:lpstr>3.a. Opstillingsgrundlag og materielnormering i detaljer</vt:lpstr>
      <vt:lpstr>3.a. Opstillingsgrundlag og materielnormering i detaljer</vt:lpstr>
      <vt:lpstr>3.a. Opstillingsgrundlag og materielnormering i detaljer</vt:lpstr>
      <vt:lpstr>3.a. Opstillingsgrundlag og materielnormering i detaljer</vt:lpstr>
      <vt:lpstr>3.a. Opstillingsgrundlag og materielnormering i detaljer</vt:lpstr>
      <vt:lpstr>3.a. Opstillingsgrundlag og materielnormering i detaljer</vt:lpstr>
      <vt:lpstr>3.b. Bevogtningscontainer</vt:lpstr>
      <vt:lpstr>4.a. Orientering om ny rejsestyring</vt:lpstr>
      <vt:lpstr>5. eventuelt</vt:lpstr>
    </vt:vector>
  </TitlesOfParts>
  <Company>Forsvaret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Uformelt KC møde 20. juni 2016 13 APR 2016</dc:title>
  <dc:creator>hdkbh-chlog</dc:creator>
  <cp:lastModifiedBy>Michael Johannesse</cp:lastModifiedBy>
  <cp:revision>96</cp:revision>
  <dcterms:created xsi:type="dcterms:W3CDTF">2016-06-17T10:37:05Z</dcterms:created>
  <dcterms:modified xsi:type="dcterms:W3CDTF">2016-11-19T08:26:55Z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0x010100E2366F697DE34C7B978089071817F0E90096C087790D9D5844ACD78C75473641A9</vt:lpwstr>
  </property>
  <property fmtid="{D5CDD505-2E9C-101B-9397-08002B2CF9AE}" pid="3" name="DocumentCategoryMulti">
    <vt:lpwstr/>
  </property>
  <property fmtid="{D5CDD505-2E9C-101B-9397-08002B2CF9AE}" pid="4" name="SPPCopyMoveEvent">
    <vt:lpwstr>1</vt:lpwstr>
  </property>
  <property fmtid="{D5CDD505-2E9C-101B-9397-08002B2CF9AE}" pid="5" name="Order">
    <vt:r8>1900</vt:r8>
  </property>
  <property fmtid="{D5CDD505-2E9C-101B-9397-08002B2CF9AE}" pid="6" name="xd_ProgID">
    <vt:lpwstr/>
  </property>
  <property fmtid="{D5CDD505-2E9C-101B-9397-08002B2CF9AE}" pid="7" name="_SharedFileIndex">
    <vt:lpwstr/>
  </property>
  <property fmtid="{D5CDD505-2E9C-101B-9397-08002B2CF9AE}" pid="8" name="_SourceUrl">
    <vt:lpwstr/>
  </property>
  <property fmtid="{D5CDD505-2E9C-101B-9397-08002B2CF9AE}" pid="9" name="TemplateUrl">
    <vt:lpwstr/>
  </property>
</Properties>
</file>